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</p:sldMasterIdLst>
  <p:notesMasterIdLst>
    <p:notesMasterId r:id="rId9"/>
  </p:notesMasterIdLst>
  <p:handoutMasterIdLst>
    <p:handoutMasterId r:id="rId10"/>
  </p:handoutMasterIdLst>
  <p:sldIdLst>
    <p:sldId id="264" r:id="rId5"/>
    <p:sldId id="265" r:id="rId6"/>
    <p:sldId id="266" r:id="rId7"/>
    <p:sldId id="267" r:id="rId8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2C"/>
    <a:srgbClr val="893611"/>
    <a:srgbClr val="A44114"/>
    <a:srgbClr val="F3B99F"/>
    <a:srgbClr val="B94917"/>
    <a:srgbClr val="FF6600"/>
    <a:srgbClr val="000066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9" autoAdjust="0"/>
    <p:restoredTop sz="97155" autoAdjust="0"/>
  </p:normalViewPr>
  <p:slideViewPr>
    <p:cSldViewPr>
      <p:cViewPr varScale="1">
        <p:scale>
          <a:sx n="63" d="100"/>
          <a:sy n="63" d="100"/>
        </p:scale>
        <p:origin x="1404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23.09.2026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23.09.2026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23.09.2026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3866885833"/>
              </p:ext>
            </p:extLst>
          </p:nvPr>
        </p:nvGraphicFramePr>
        <p:xfrm>
          <a:off x="457200" y="1028700"/>
          <a:ext cx="8191500" cy="4618504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PSY101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Introduction</a:t>
                      </a: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to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I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SOC131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Fundamentals of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Sociology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MATH129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Calculus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ENG 103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Advance English 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Section 5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6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MATH129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Calculus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SOC131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Fundamentals of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Sociology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68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PSY101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Introduction to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PHIL151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Philosophy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ÜNI103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Üniversite Yaşamı ve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Kariyer Planlama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Online Asenkron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TURK107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Turkish Language 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(S-3) Foreign Students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TURK 103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Turkish Language 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Online Asenkron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Turkish Students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14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sz="1800" b="1" dirty="0">
                <a:latin typeface="Arial"/>
              </a:rPr>
              <a:t>2026-2027 </a:t>
            </a:r>
            <a:r>
              <a:rPr sz="1800" b="1" dirty="0" err="1">
                <a:latin typeface="Arial"/>
              </a:rPr>
              <a:t>Güz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Dönemi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Psikoloji</a:t>
            </a:r>
            <a:r>
              <a:rPr sz="1800" b="1" dirty="0">
                <a:latin typeface="Arial"/>
              </a:rPr>
              <a:t> (</a:t>
            </a:r>
            <a:r>
              <a:rPr sz="1800" b="1" dirty="0" err="1">
                <a:latin typeface="Arial"/>
              </a:rPr>
              <a:t>İngilizce</a:t>
            </a:r>
            <a:r>
              <a:rPr sz="1800" b="1" dirty="0">
                <a:latin typeface="Arial"/>
              </a:rPr>
              <a:t>) 1. </a:t>
            </a:r>
            <a:r>
              <a:rPr sz="1800" b="1" dirty="0" err="1">
                <a:latin typeface="Arial"/>
              </a:rPr>
              <a:t>Sınıf</a:t>
            </a:r>
            <a:r>
              <a:rPr sz="1800" b="1" dirty="0">
                <a:latin typeface="Arial"/>
              </a:rPr>
              <a:t> </a:t>
            </a:r>
            <a:r>
              <a:rPr sz="1800" b="1" dirty="0" err="1">
                <a:latin typeface="Arial"/>
              </a:rPr>
              <a:t>Haftalık</a:t>
            </a:r>
            <a:r>
              <a:rPr sz="1800" b="1" dirty="0">
                <a:latin typeface="Arial"/>
              </a:rPr>
              <a:t> Ders </a:t>
            </a:r>
            <a:r>
              <a:rPr sz="1800" b="1" dirty="0" err="1">
                <a:latin typeface="Arial"/>
              </a:rPr>
              <a:t>Programı</a:t>
            </a:r>
            <a:r>
              <a:rPr sz="1800" b="1" dirty="0">
                <a:latin typeface="Arial"/>
              </a:rPr>
              <a:t> / 2026-2027 Fall Semester Psychology (English) 1st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2CE2EA3A-F911-4DD3-97E5-4023E2A2B142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2338274757"/>
              </p:ext>
            </p:extLst>
          </p:nvPr>
        </p:nvGraphicFramePr>
        <p:xfrm>
          <a:off x="457200" y="1028700"/>
          <a:ext cx="8191500" cy="4618459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Learning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Learning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STAT211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Statistics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8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Research Methods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Social Pychology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21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HIST203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Atatürk's Principles and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The History of Turkish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Renovation I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Online Asenkron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Research Methods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Physiological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8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PSY201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Social</a:t>
                      </a: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</a:t>
                      </a: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Pychology</a:t>
                      </a: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I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 I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STAT211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tr-TR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Statistics</a:t>
                      </a:r>
                      <a:r>
                        <a:rPr lang="tr-TR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 I</a:t>
                      </a:r>
                      <a:endParaRPr lang="tr-TR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8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PSY209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Physiological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0457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sz="1800" b="1">
                <a:latin typeface="Arial"/>
              </a:rPr>
              <a:t>2026-2027 Güz Dönemi Psikoloji (İngilizce) 2. Sınıf Haftalık Ders Programı / 2026-2027 Fall Semester Psychology (English) 2nd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0ED1BAC5-4B66-4BFB-9668-CD6E6D0FBF69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3681034954"/>
              </p:ext>
            </p:extLst>
          </p:nvPr>
        </p:nvGraphicFramePr>
        <p:xfrm>
          <a:off x="457200" y="1028700"/>
          <a:ext cx="8191500" cy="4859944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Quantitative Methods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Forensic 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Clinical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808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Quantitative Methods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PSY353</a:t>
                      </a:r>
                      <a:endParaRPr lang="en-US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Current Issues in</a:t>
                      </a:r>
                      <a:endParaRPr lang="en-US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</a:t>
                      </a:r>
                      <a:endParaRPr lang="en-US"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39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Theories of Personality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Theories of Personality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Comparative 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PSY471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Cinema and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39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Interview Tecniques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55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lang="tr-TR"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Clinical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Current Issues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Interview Tecniques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2392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PSY363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Comparative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PSY471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Cinema and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778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sz="1800" b="1">
                <a:latin typeface="Arial"/>
              </a:rPr>
              <a:t>2026-2027 Güz Dönemi Psikoloji (İngilizce) 3. Sınıf Haftalık Ders Programı / 2026-2027 Fall Semester Psychology (English) 3rd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5E46DB64-53B7-4407-B72D-017BFB0F2EF4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o 11"/>
          <p:cNvGraphicFramePr/>
          <p:nvPr>
            <p:extLst>
              <p:ext uri="{D42A27DB-BD31-4B8C-83A1-F6EECF244321}">
                <p14:modId xmlns:p14="http://schemas.microsoft.com/office/powerpoint/2010/main" val="514311055"/>
              </p:ext>
            </p:extLst>
          </p:nvPr>
        </p:nvGraphicFramePr>
        <p:xfrm>
          <a:off x="457200" y="1028700"/>
          <a:ext cx="8191500" cy="5074832"/>
        </p:xfrm>
        <a:graphic>
          <a:graphicData uri="http://schemas.openxmlformats.org/drawingml/2006/table">
            <a:tbl>
              <a:tblPr/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382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85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Saatler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Hours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Pazartesi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Monday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Salı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Tuesday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Çarşamba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Wednesday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Perşembe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Thursday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Friday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Cumartesi /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40" b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Saturday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09:00-09:50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Ethics in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PSY467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Forensic 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10:00-10:50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11:00-11:50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PSY353</a:t>
                      </a:r>
                      <a:endParaRPr lang="en-US" sz="9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Current Issues in</a:t>
                      </a:r>
                      <a:endParaRPr lang="en-US" sz="9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 Psychology</a:t>
                      </a:r>
                      <a:endParaRPr lang="en-US" sz="9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lang="en-US" sz="800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lang="en-US" sz="800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lang="en-US"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en-US" sz="9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12:00-12:50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PSY401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Ethics in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Comparative 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PSY471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Cinema and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763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lang="tr-TR"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13:00-13:50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Interview Tecniques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08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14:00-14:50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PSY305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Clinical Psychology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PSY353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Current Issues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Developmental 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PSY463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Interview Tecniques in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Psychology</a:t>
                      </a:r>
                      <a:endParaRPr sz="80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Seçmeli)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044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15:00-15:50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PSY363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Comparative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763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PSY471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Cinema and Psychology</a:t>
                      </a:r>
                      <a:endParaRPr sz="800" dirty="0"/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(Alan </a:t>
                      </a:r>
                      <a:r>
                        <a:rPr sz="763" dirty="0" err="1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Seçmeli</a:t>
                      </a:r>
                      <a:r>
                        <a:rPr sz="763" dirty="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)</a:t>
                      </a: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16:00-16:50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17:00-17:50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18:00-18:50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03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r>
                        <a:rPr sz="800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</a:rPr>
                        <a:t>19:00-19:50</a:t>
                      </a: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/>
                    </a:p>
                  </a:txBody>
                  <a:tcPr marL="28575" marR="28575" marT="19050" marB="1905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sz="800">
                          <a:latin typeface="Arial"/>
                        </a:defRPr>
                      </a:pPr>
                      <a:endParaRPr sz="800" dirty="0"/>
                    </a:p>
                  </a:txBody>
                  <a:tcPr marL="28575" marR="28575" marT="19050" marB="1905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buClr>
                <a:srgbClr val="ED7D31"/>
              </a:buClr>
              <a:buNone/>
              <a:defRPr/>
            </a:pPr>
            <a:r>
              <a:rPr sz="1800" b="1">
                <a:latin typeface="Arial"/>
              </a:rPr>
              <a:t>2026-2027 Güz Dönemi Psikoloji (İngilizce) 4. Sınıf Haftalık Ders Programı / 2026-2027 Fall Semester Psychology (English) 4th Year Weekly Course Schedule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9" name="Excel program notu">
            <a:extLst>
              <a:ext uri="{FF2B5EF4-FFF2-40B4-BE49-F238E27FC236}">
                <a16:creationId xmlns:a16="http://schemas.microsoft.com/office/drawing/2014/main" id="{45FD5369-0A16-45ED-82D2-87317B9F04BE}"/>
              </a:ext>
            </a:extLst>
          </p:cNvPr>
          <p:cNvSpPr>
            <a:spLocks noGrp="1"/>
          </p:cNvSpPr>
          <p:nvPr/>
        </p:nvSpPr>
        <p:spPr>
          <a:xfrm>
            <a:off x="457200" y="5667375"/>
            <a:ext cx="3524250" cy="1333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>
            <a:noAutofit/>
          </a:bodyPr>
          <a:lstStyle/>
          <a:p>
            <a:pPr marL="0" indent="0">
              <a:defRPr sz="70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700">
                <a:solidFill>
                  <a:srgbClr val="000000"/>
                </a:solidFill>
                <a:latin typeface="Arial"/>
                <a:ea typeface="Arial"/>
                <a:cs typeface="Arial"/>
              </a:rPr>
              <a:t>*Haftalık ders programları zorunlu olmadıkça değiştirilemez.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Belge" ma:contentTypeID="0x010100256068D72C9EFB48AF3F54B18B894F64" ma:contentTypeVersion="11" ma:contentTypeDescription="Yeni belge oluşturun." ma:contentTypeScope="" ma:versionID="031d77c6e7ce9fd8ad3730b16c288e5d">
  <xsd:schema xmlns:xsd="http://www.w3.org/2001/XMLSchema" xmlns:xs="http://www.w3.org/2001/XMLSchema" xmlns:p="http://schemas.microsoft.com/office/2006/metadata/properties" xmlns:ns2="123f497b-f32e-4e02-92f3-8b4fa7417143" xmlns:ns3="46f9de43-f693-4abd-b3da-16a9446d5b24" targetNamespace="http://schemas.microsoft.com/office/2006/metadata/properties" ma:root="true" ma:fieldsID="71bdbe7e907a0810769a1636b68cfc86" ns2:_="" ns3:_="">
    <xsd:import namespace="123f497b-f32e-4e02-92f3-8b4fa7417143"/>
    <xsd:import namespace="46f9de43-f693-4abd-b3da-16a9446d5b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3f497b-f32e-4e02-92f3-8b4fa74171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Resim Etiketleri" ma:readOnly="false" ma:fieldId="{5cf76f15-5ced-4ddc-b409-7134ff3c332f}" ma:taxonomyMulti="true" ma:sspId="bc9e9fa7-888d-4d89-980f-317fd96afa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f9de43-f693-4abd-b3da-16a9446d5b24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656d8a9-8312-44b0-9e77-4048b92ba985}" ma:internalName="TaxCatchAll" ma:showField="CatchAllData" ma:web="46f9de43-f693-4abd-b3da-16a9446d5b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İçerik Türü"/>
        <xsd:element ref="dc:title" minOccurs="0" maxOccurs="1" ma:index="4" ma:displayName="Başlı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6f9de43-f693-4abd-b3da-16a9446d5b24" xsi:nil="true"/>
    <lcf76f155ced4ddcb4097134ff3c332f xmlns="123f497b-f32e-4e02-92f3-8b4fa741714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067495EA-CDB9-4DB7-8221-60F978AD572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3f497b-f32e-4e02-92f3-8b4fa7417143"/>
    <ds:schemaRef ds:uri="46f9de43-f693-4abd-b3da-16a9446d5b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3D845D4-0DDA-40AF-A286-8D6ADDB0775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E2FC19-B187-4F64-B238-6F6553711224}">
  <ds:schemaRefs>
    <ds:schemaRef ds:uri="http://schemas.microsoft.com/office/2006/metadata/properties"/>
    <ds:schemaRef ds:uri="http://schemas.microsoft.com/office/infopath/2007/PartnerControls"/>
    <ds:schemaRef ds:uri="46f9de43-f693-4abd-b3da-16a9446d5b24"/>
    <ds:schemaRef ds:uri="123f497b-f32e-4e02-92f3-8b4fa741714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116</TotalTime>
  <Words>559</Words>
  <Application>Microsoft Office PowerPoint</Application>
  <PresentationFormat>Ekran Gösterisi (4:3)</PresentationFormat>
  <Paragraphs>254</Paragraphs>
  <Slides>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Wingdings</vt:lpstr>
      <vt:lpstr>Office Teması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Arş. Gör. İnci GÜREL</cp:lastModifiedBy>
  <cp:revision>34</cp:revision>
  <cp:lastPrinted>2022-02-24T09:20:43Z</cp:lastPrinted>
  <dcterms:created xsi:type="dcterms:W3CDTF">2021-04-20T12:55:35Z</dcterms:created>
  <dcterms:modified xsi:type="dcterms:W3CDTF">2026-09-23T11:10:20Z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0x010100256068D72C9EFB48AF3F54B18B894F64</vt:lpwstr>
  </property>
</Properties>
</file>